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7" r:id="rId3"/>
    <p:sldId id="288" r:id="rId4"/>
    <p:sldId id="259" r:id="rId5"/>
    <p:sldId id="267" r:id="rId6"/>
    <p:sldId id="278" r:id="rId7"/>
    <p:sldId id="281" r:id="rId8"/>
    <p:sldId id="287" r:id="rId9"/>
    <p:sldId id="275" r:id="rId10"/>
    <p:sldId id="276" r:id="rId11"/>
    <p:sldId id="282" r:id="rId12"/>
    <p:sldId id="283" r:id="rId13"/>
    <p:sldId id="289" r:id="rId14"/>
    <p:sldId id="272" r:id="rId15"/>
    <p:sldId id="284" r:id="rId16"/>
    <p:sldId id="274" r:id="rId17"/>
    <p:sldId id="273" r:id="rId18"/>
    <p:sldId id="286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0000CC"/>
    <a:srgbClr val="BC0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7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8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0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2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7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0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6169D-330D-4D58-A205-17DC5ACFC48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66" t="46085"/>
          <a:stretch/>
        </p:blipFill>
        <p:spPr>
          <a:xfrm>
            <a:off x="0" y="2351314"/>
            <a:ext cx="12192000" cy="4506685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711200" y="1122363"/>
            <a:ext cx="9956800" cy="3072266"/>
          </a:xfrm>
        </p:spPr>
        <p:txBody>
          <a:bodyPr>
            <a:noAutofit/>
          </a:bodyPr>
          <a:lstStyle/>
          <a:p>
            <a:r>
              <a:rPr lang="uk-UA" sz="67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+mn-lt"/>
              </a:rPr>
              <a:t>Державно-територіальний устрій </a:t>
            </a:r>
            <a:r>
              <a:rPr lang="uk-UA" sz="67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latin typeface="+mn-lt"/>
              </a:rPr>
              <a:t>Індонезії</a:t>
            </a:r>
            <a:endParaRPr lang="uk-UA" sz="6700" b="1" dirty="0">
              <a:ln w="9525">
                <a:solidFill>
                  <a:prstClr val="black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>
          <a:xfrm>
            <a:off x="6966857" y="5297714"/>
            <a:ext cx="4760686" cy="874486"/>
          </a:xfrm>
        </p:spPr>
        <p:txBody>
          <a:bodyPr>
            <a:normAutofit lnSpcReduction="10000"/>
          </a:bodyPr>
          <a:lstStyle/>
          <a:p>
            <a:pPr lvl="0"/>
            <a:r>
              <a:rPr lang="uk-UA" dirty="0">
                <a:solidFill>
                  <a:prstClr val="white"/>
                </a:solidFill>
              </a:rPr>
              <a:t>Виконав студент групи КН-308</a:t>
            </a:r>
          </a:p>
          <a:p>
            <a:pPr lvl="0"/>
            <a:r>
              <a:rPr lang="uk-UA" dirty="0">
                <a:solidFill>
                  <a:prstClr val="white"/>
                </a:solidFill>
              </a:rPr>
              <a:t>Матвіїв Микола</a:t>
            </a:r>
            <a:endParaRPr lang="en-US" dirty="0">
              <a:solidFill>
                <a:prstClr val="white"/>
              </a:solidFill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7521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336097"/>
            <a:ext cx="10515600" cy="868589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Адміністративний поділ </a:t>
            </a:r>
            <a:endParaRPr lang="uk-UA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3486" y="2280088"/>
            <a:ext cx="5297714" cy="3409512"/>
          </a:xfrm>
        </p:spPr>
        <p:txBody>
          <a:bodyPr>
            <a:normAutofit/>
          </a:bodyPr>
          <a:lstStyle/>
          <a:p>
            <a:r>
              <a:rPr lang="ru-RU" dirty="0"/>
              <a:t>Округи </a:t>
            </a:r>
            <a:r>
              <a:rPr lang="ru-RU" dirty="0" err="1"/>
              <a:t>управляються</a:t>
            </a:r>
            <a:r>
              <a:rPr lang="ru-RU" dirty="0"/>
              <a:t> регентами</a:t>
            </a:r>
          </a:p>
          <a:p>
            <a:r>
              <a:rPr lang="uk-UA" dirty="0" smtClean="0"/>
              <a:t>Муніципалітети — мерами</a:t>
            </a:r>
          </a:p>
          <a:p>
            <a:r>
              <a:rPr lang="uk-UA" dirty="0" smtClean="0"/>
              <a:t>Повноваження регентів та мерів ідентичні, їх обирає місцеве населення строком на 5 років</a:t>
            </a:r>
            <a:r>
              <a:rPr lang="ru-RU" dirty="0" smtClean="0"/>
              <a:t>. </a:t>
            </a:r>
            <a:endParaRPr lang="ru-RU" dirty="0"/>
          </a:p>
          <a:p>
            <a:endParaRPr lang="uk-UA" dirty="0" smtClean="0"/>
          </a:p>
        </p:txBody>
      </p:sp>
      <p:grpSp>
        <p:nvGrpSpPr>
          <p:cNvPr id="11" name="Группа 10"/>
          <p:cNvGrpSpPr/>
          <p:nvPr/>
        </p:nvGrpSpPr>
        <p:grpSpPr>
          <a:xfrm>
            <a:off x="6136231" y="1204686"/>
            <a:ext cx="5797442" cy="5275159"/>
            <a:chOff x="6136231" y="1204686"/>
            <a:chExt cx="5797442" cy="5275159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6386286" y="1204686"/>
              <a:ext cx="5297333" cy="4862285"/>
              <a:chOff x="7788728" y="1204686"/>
              <a:chExt cx="3894891" cy="4096869"/>
            </a:xfrm>
          </p:grpSpPr>
          <p:pic>
            <p:nvPicPr>
              <p:cNvPr id="4" name="Рисунок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88728" y="1204686"/>
                <a:ext cx="3894891" cy="2601231"/>
              </a:xfrm>
              <a:prstGeom prst="rect">
                <a:avLst/>
              </a:prstGeom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8728" y="3805917"/>
                <a:ext cx="3894891" cy="1495638"/>
              </a:xfrm>
              <a:prstGeom prst="rect">
                <a:avLst/>
              </a:prstGeom>
            </p:spPr>
          </p:pic>
          <p:grpSp>
            <p:nvGrpSpPr>
              <p:cNvPr id="8" name="Группа 7"/>
              <p:cNvGrpSpPr/>
              <p:nvPr/>
            </p:nvGrpSpPr>
            <p:grpSpPr>
              <a:xfrm>
                <a:off x="9916433" y="3312657"/>
                <a:ext cx="1767186" cy="986519"/>
                <a:chOff x="8229147" y="3684480"/>
                <a:chExt cx="2381250" cy="1495425"/>
              </a:xfrm>
            </p:grpSpPr>
            <p:pic>
              <p:nvPicPr>
                <p:cNvPr id="6" name="Рисунок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9147" y="3684480"/>
                  <a:ext cx="2381250" cy="1495425"/>
                </a:xfrm>
                <a:prstGeom prst="rect">
                  <a:avLst/>
                </a:prstGeom>
              </p:spPr>
            </p:pic>
            <p:sp>
              <p:nvSpPr>
                <p:cNvPr id="7" name="Прямоугольная выноска 6"/>
                <p:cNvSpPr/>
                <p:nvPr/>
              </p:nvSpPr>
              <p:spPr>
                <a:xfrm>
                  <a:off x="8229147" y="3698993"/>
                  <a:ext cx="2381250" cy="1480912"/>
                </a:xfrm>
                <a:prstGeom prst="wedgeRectCallout">
                  <a:avLst>
                    <a:gd name="adj1" fmla="val -71941"/>
                    <a:gd name="adj2" fmla="val 113907"/>
                  </a:avLst>
                </a:prstGeom>
                <a:noFill/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</p:grpSp>
        <p:sp>
          <p:nvSpPr>
            <p:cNvPr id="10" name="Прямоугольник 9"/>
            <p:cNvSpPr/>
            <p:nvPr/>
          </p:nvSpPr>
          <p:spPr>
            <a:xfrm>
              <a:off x="6136231" y="6110513"/>
              <a:ext cx="5797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uk-UA" dirty="0"/>
                <a:t>Балі ==&gt;</a:t>
              </a:r>
              <a:r>
                <a:rPr lang="en-US" dirty="0" smtClean="0"/>
                <a:t>Kota </a:t>
              </a:r>
              <a:r>
                <a:rPr lang="en-US" dirty="0"/>
                <a:t>Denpasar ==&gt; </a:t>
              </a:r>
              <a:r>
                <a:rPr lang="uk-UA" dirty="0" err="1"/>
                <a:t>Муниципалитет</a:t>
              </a:r>
              <a:r>
                <a:rPr lang="uk-UA" dirty="0"/>
                <a:t> </a:t>
              </a:r>
              <a:r>
                <a:rPr lang="uk-UA" dirty="0" err="1"/>
                <a:t>Денпасар</a:t>
              </a:r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369424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8246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Адміністративний поділ </a:t>
            </a:r>
            <a:endParaRPr lang="uk-UA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2230" y="1028246"/>
            <a:ext cx="11538856" cy="2521368"/>
          </a:xfrm>
        </p:spPr>
        <p:txBody>
          <a:bodyPr>
            <a:normAutofit lnSpcReduction="10000"/>
          </a:bodyPr>
          <a:lstStyle/>
          <a:p>
            <a:r>
              <a:rPr lang="uk-UA" dirty="0" smtClean="0"/>
              <a:t>Округи і  міські муніципалітети підрозділяються на райони, та в більшій частині провінцій мають назву кечаматан</a:t>
            </a:r>
            <a:r>
              <a:rPr lang="en-US" dirty="0" smtClean="0"/>
              <a:t>, </a:t>
            </a:r>
            <a:r>
              <a:rPr lang="uk-UA" dirty="0" smtClean="0"/>
              <a:t>очолює кожен з яких керівник - </a:t>
            </a:r>
            <a:r>
              <a:rPr lang="uk-UA" dirty="0" err="1" smtClean="0"/>
              <a:t>Чаматі</a:t>
            </a:r>
            <a:r>
              <a:rPr lang="en-US" dirty="0" smtClean="0"/>
              <a:t>, </a:t>
            </a:r>
            <a:r>
              <a:rPr lang="uk-UA" dirty="0" smtClean="0"/>
              <a:t>який призначається регентом округу або мером міста</a:t>
            </a:r>
          </a:p>
          <a:p>
            <a:r>
              <a:rPr lang="uk-UA" dirty="0" smtClean="0"/>
              <a:t>У районах також діють виборні органи законодавчої влади - Ради народних представників</a:t>
            </a:r>
            <a:r>
              <a:rPr lang="ru-RU" dirty="0" smtClean="0"/>
              <a:t>.</a:t>
            </a:r>
          </a:p>
          <a:p>
            <a:r>
              <a:rPr lang="ru-RU" dirty="0"/>
              <a:t>Станом на 2012 </a:t>
            </a:r>
            <a:r>
              <a:rPr lang="uk-UA" dirty="0" smtClean="0"/>
              <a:t>рік в Індонезії нараховувалось 6879 районів.</a:t>
            </a:r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1278" b="14536"/>
          <a:stretch/>
        </p:blipFill>
        <p:spPr>
          <a:xfrm>
            <a:off x="431800" y="3549614"/>
            <a:ext cx="11433262" cy="312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7287" y="1673335"/>
            <a:ext cx="5488214" cy="5184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Кожен район має певну кількість поселень, які можуть бути </a:t>
            </a:r>
            <a:endParaRPr lang="uk-UA" dirty="0" smtClean="0"/>
          </a:p>
          <a:p>
            <a:pPr marL="812800"/>
            <a:r>
              <a:rPr lang="uk-UA" dirty="0" smtClean="0"/>
              <a:t>міськими </a:t>
            </a:r>
            <a:r>
              <a:rPr lang="uk-UA" dirty="0"/>
              <a:t>(</a:t>
            </a:r>
            <a:r>
              <a:rPr lang="en-US" dirty="0" err="1"/>
              <a:t>perkotaan</a:t>
            </a:r>
            <a:r>
              <a:rPr lang="en-US" dirty="0"/>
              <a:t>) </a:t>
            </a:r>
            <a:r>
              <a:rPr lang="en-US" dirty="0" smtClean="0"/>
              <a:t>— </a:t>
            </a:r>
            <a:r>
              <a:rPr lang="uk-UA" dirty="0" smtClean="0"/>
              <a:t>селища </a:t>
            </a:r>
            <a:r>
              <a:rPr lang="uk-UA" dirty="0"/>
              <a:t>(</a:t>
            </a:r>
            <a:r>
              <a:rPr lang="en-US" dirty="0" err="1"/>
              <a:t>kelurahan</a:t>
            </a:r>
            <a:r>
              <a:rPr lang="en-US" dirty="0"/>
              <a:t>) </a:t>
            </a:r>
            <a:endParaRPr lang="uk-UA" dirty="0" smtClean="0"/>
          </a:p>
          <a:p>
            <a:pPr marL="812800"/>
            <a:r>
              <a:rPr lang="uk-UA" dirty="0" smtClean="0"/>
              <a:t>сільськими </a:t>
            </a:r>
            <a:r>
              <a:rPr lang="uk-UA" dirty="0"/>
              <a:t>(</a:t>
            </a:r>
            <a:r>
              <a:rPr lang="en-US" dirty="0" err="1"/>
              <a:t>perdesaan</a:t>
            </a:r>
            <a:r>
              <a:rPr lang="en-US" dirty="0"/>
              <a:t>) — </a:t>
            </a:r>
            <a:r>
              <a:rPr lang="uk-UA" dirty="0"/>
              <a:t>селами (</a:t>
            </a:r>
            <a:r>
              <a:rPr lang="en-US" dirty="0" err="1"/>
              <a:t>desa</a:t>
            </a:r>
            <a:r>
              <a:rPr lang="en-US" dirty="0"/>
              <a:t>).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На </a:t>
            </a:r>
            <a:r>
              <a:rPr lang="uk-UA" dirty="0"/>
              <a:t>чолі селища стоїть керівник (</a:t>
            </a:r>
            <a:r>
              <a:rPr lang="en-US" dirty="0" err="1"/>
              <a:t>lurah</a:t>
            </a:r>
            <a:r>
              <a:rPr lang="en-US" dirty="0"/>
              <a:t>), </a:t>
            </a:r>
            <a:r>
              <a:rPr lang="uk-UA" dirty="0"/>
              <a:t>якого призначає районний керівник, а на чолі села — голова (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desa</a:t>
            </a:r>
            <a:r>
              <a:rPr lang="en-US" dirty="0"/>
              <a:t>).</a:t>
            </a:r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47701" y="936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Адміністративний поділ </a:t>
            </a:r>
            <a:endParaRPr lang="uk-UA" sz="4800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531428" y="1262742"/>
            <a:ext cx="5384800" cy="5159829"/>
            <a:chOff x="6324845" y="1069347"/>
            <a:chExt cx="5867155" cy="5788653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2"/>
            <a:srcRect l="33290"/>
            <a:stretch/>
          </p:blipFill>
          <p:spPr>
            <a:xfrm>
              <a:off x="6326414" y="2998898"/>
              <a:ext cx="5852395" cy="3859102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 rotWithShape="1">
            <a:blip r:embed="rId2"/>
            <a:srcRect r="66627" b="48857"/>
            <a:stretch/>
          </p:blipFill>
          <p:spPr>
            <a:xfrm>
              <a:off x="6324845" y="1069347"/>
              <a:ext cx="2927766" cy="1973656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 rotWithShape="1">
            <a:blip r:embed="rId2"/>
            <a:srcRect t="49906" r="66544"/>
            <a:stretch/>
          </p:blipFill>
          <p:spPr>
            <a:xfrm>
              <a:off x="9256977" y="1069347"/>
              <a:ext cx="2935023" cy="193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41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2771" y="1636940"/>
            <a:ext cx="6767286" cy="4351338"/>
          </a:xfrm>
        </p:spPr>
        <p:txBody>
          <a:bodyPr/>
          <a:lstStyle/>
          <a:p>
            <a:r>
              <a:rPr lang="uk-UA" dirty="0"/>
              <a:t>Райони поділяються на села - на більшій частині території </a:t>
            </a:r>
            <a:r>
              <a:rPr lang="uk-UA" dirty="0" err="1" smtClean="0"/>
              <a:t>Деса</a:t>
            </a:r>
            <a:r>
              <a:rPr lang="uk-UA" dirty="0" smtClean="0"/>
              <a:t>, в  </a:t>
            </a:r>
            <a:r>
              <a:rPr lang="uk-UA" dirty="0"/>
              <a:t>деяких регіонах законодавчо закріплені місцеві назви, </a:t>
            </a:r>
            <a:r>
              <a:rPr lang="uk-UA" dirty="0" smtClean="0"/>
              <a:t>а  </a:t>
            </a:r>
            <a:r>
              <a:rPr lang="uk-UA" dirty="0"/>
              <a:t>також на поселення - </a:t>
            </a:r>
            <a:r>
              <a:rPr lang="uk-UA" dirty="0" err="1" smtClean="0"/>
              <a:t>келурахани</a:t>
            </a:r>
            <a:r>
              <a:rPr lang="uk-UA" dirty="0" smtClean="0"/>
              <a:t>. </a:t>
            </a:r>
          </a:p>
          <a:p>
            <a:r>
              <a:rPr lang="uk-UA" dirty="0" smtClean="0"/>
              <a:t>Села </a:t>
            </a:r>
            <a:r>
              <a:rPr lang="uk-UA" dirty="0"/>
              <a:t>користуються більш широкої ступенем самоврядування, їх голови - в більшості місць </a:t>
            </a:r>
            <a:r>
              <a:rPr lang="uk-UA" dirty="0" err="1"/>
              <a:t>Кепа</a:t>
            </a:r>
            <a:r>
              <a:rPr lang="uk-UA" dirty="0"/>
              <a:t> </a:t>
            </a:r>
            <a:r>
              <a:rPr lang="uk-UA" dirty="0" err="1"/>
              <a:t>Десаї</a:t>
            </a:r>
            <a:r>
              <a:rPr lang="uk-UA" dirty="0"/>
              <a:t> </a:t>
            </a:r>
            <a:r>
              <a:rPr lang="en-US" dirty="0" smtClean="0"/>
              <a:t>- </a:t>
            </a:r>
            <a:r>
              <a:rPr lang="uk-UA" dirty="0"/>
              <a:t>обираються місцевим населенням, на відміну від керівників поселень - </a:t>
            </a:r>
            <a:r>
              <a:rPr lang="uk-UA" dirty="0" err="1" smtClean="0"/>
              <a:t>лурахов</a:t>
            </a:r>
            <a:r>
              <a:rPr lang="en-US" dirty="0" smtClean="0"/>
              <a:t>, </a:t>
            </a:r>
            <a:r>
              <a:rPr lang="uk-UA" dirty="0"/>
              <a:t>що призначаються главами районів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93058" y="1038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Адміністративний поділ </a:t>
            </a:r>
            <a:endParaRPr lang="uk-UA" sz="54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7445829" y="1144361"/>
            <a:ext cx="4471350" cy="5125811"/>
            <a:chOff x="7170057" y="999218"/>
            <a:chExt cx="4776150" cy="580003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2"/>
            <a:srcRect l="-455" t="14494" r="13428" b="8163"/>
            <a:stretch/>
          </p:blipFill>
          <p:spPr>
            <a:xfrm>
              <a:off x="7170057" y="3677104"/>
              <a:ext cx="4776150" cy="3122153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0057" y="999218"/>
              <a:ext cx="4760686" cy="2677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85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13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Міста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3584" y="1262743"/>
            <a:ext cx="5367727" cy="5457371"/>
          </a:xfrm>
        </p:spPr>
        <p:txBody>
          <a:bodyPr>
            <a:normAutofit/>
          </a:bodyPr>
          <a:lstStyle/>
          <a:p>
            <a:r>
              <a:rPr lang="uk-UA" dirty="0"/>
              <a:t>Рівень урбанізації в Індонезії низький порівняно з країнами, які знаходяться на приблизно такому ж рівні економічного розвитку. Але це явище непостійне чи «маятникове»: люди з сіл живуть і працюють в містах, але вони повертаються додому в села щонайменше раз у шість місяців. Хоча є певні місцеві відмінності в рівні урбанізації, але здебільшого великі міста швидко ростуть.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7549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Столиця Індонезії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72482"/>
            <a:ext cx="10816772" cy="1353003"/>
          </a:xfrm>
        </p:spPr>
        <p:txBody>
          <a:bodyPr/>
          <a:lstStyle/>
          <a:p>
            <a:r>
              <a:rPr lang="uk-UA" dirty="0"/>
              <a:t>Столиця Індонезії - місто Джакарта - знаходиться на острові Ява. Джакарта - сучасний мегаполіс, один з найбільших, що </a:t>
            </a:r>
            <a:r>
              <a:rPr lang="uk-UA" dirty="0" err="1"/>
              <a:t>динамічно</a:t>
            </a:r>
            <a:r>
              <a:rPr lang="uk-UA" dirty="0"/>
              <a:t> розвиваються, міст Південно-Східної Азії.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41" y="2525485"/>
            <a:ext cx="9655629" cy="41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7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 smtClean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Поселення – великі  </a:t>
            </a:r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міста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61143"/>
            <a:ext cx="10515600" cy="55444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3600" b="1" dirty="0" smtClean="0">
                <a:solidFill>
                  <a:srgbClr val="C00000"/>
                </a:solidFill>
              </a:rPr>
              <a:t>На островах Ява і Суматра (7% території країни) проживає 65% всього населення республіки.</a:t>
            </a:r>
          </a:p>
          <a:p>
            <a:pPr marL="0" indent="0" algn="ctr">
              <a:buNone/>
            </a:pPr>
            <a:endParaRPr lang="uk-UA" sz="1400" b="1" dirty="0" smtClean="0">
              <a:solidFill>
                <a:srgbClr val="C00000"/>
              </a:solidFill>
            </a:endParaRPr>
          </a:p>
          <a:p>
            <a:r>
              <a:rPr lang="uk-UA" dirty="0" smtClean="0"/>
              <a:t>Сурабая (3000 тис. осіб), </a:t>
            </a:r>
          </a:p>
          <a:p>
            <a:r>
              <a:rPr lang="uk-UA" dirty="0" smtClean="0"/>
              <a:t>Бандунг (2500 тис. осіб), </a:t>
            </a:r>
          </a:p>
          <a:p>
            <a:r>
              <a:rPr lang="uk-UA" dirty="0" smtClean="0"/>
              <a:t>Семаранг (1700 тис. осіб), </a:t>
            </a:r>
          </a:p>
          <a:p>
            <a:r>
              <a:rPr lang="uk-UA" dirty="0" smtClean="0"/>
              <a:t>Медан (1600 тис. осіб), </a:t>
            </a:r>
          </a:p>
          <a:p>
            <a:r>
              <a:rPr lang="uk-UA" dirty="0" smtClean="0"/>
              <a:t>Палембанг (1300 тис. осіб), </a:t>
            </a:r>
          </a:p>
          <a:p>
            <a:r>
              <a:rPr lang="uk-UA" dirty="0" err="1" smtClean="0"/>
              <a:t>Уджунгпанданг</a:t>
            </a:r>
            <a:r>
              <a:rPr lang="uk-UA" dirty="0" smtClean="0"/>
              <a:t> (1100 </a:t>
            </a:r>
            <a:r>
              <a:rPr lang="uk-UA" dirty="0" err="1" smtClean="0"/>
              <a:t>тис.осіб</a:t>
            </a:r>
            <a:r>
              <a:rPr lang="uk-UA" dirty="0" smtClean="0"/>
              <a:t>), </a:t>
            </a:r>
          </a:p>
          <a:p>
            <a:r>
              <a:rPr lang="uk-UA" dirty="0" err="1" smtClean="0"/>
              <a:t>Банджармасін</a:t>
            </a:r>
            <a:r>
              <a:rPr lang="uk-UA" dirty="0" smtClean="0"/>
              <a:t> (700 тис. осіб ).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93" y="2486706"/>
            <a:ext cx="4968778" cy="373652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487486" y="2808906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Сурабая</a:t>
            </a:r>
          </a:p>
        </p:txBody>
      </p:sp>
    </p:spTree>
    <p:extLst>
      <p:ext uri="{BB962C8B-B14F-4D97-AF65-F5344CB8AC3E}">
        <p14:creationId xmlns:p14="http://schemas.microsoft.com/office/powerpoint/2010/main" val="17821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5262"/>
            <a:ext cx="4961844" cy="1325563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Села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0613" y="1520825"/>
            <a:ext cx="5008107" cy="4656138"/>
          </a:xfrm>
        </p:spPr>
        <p:txBody>
          <a:bodyPr>
            <a:normAutofit/>
          </a:bodyPr>
          <a:lstStyle/>
          <a:p>
            <a:r>
              <a:rPr lang="uk-UA" dirty="0"/>
              <a:t>Індонезія передусім сільська країна (більшість населення живе в селах). </a:t>
            </a:r>
            <a:endParaRPr lang="uk-UA" dirty="0" smtClean="0"/>
          </a:p>
          <a:p>
            <a:r>
              <a:rPr lang="uk-UA" dirty="0" smtClean="0"/>
              <a:t>Це </a:t>
            </a:r>
            <a:r>
              <a:rPr lang="uk-UA" dirty="0"/>
              <a:t>дві третини від усього населення Яви, </a:t>
            </a:r>
            <a:r>
              <a:rPr lang="uk-UA" dirty="0" err="1"/>
              <a:t>Мадури</a:t>
            </a:r>
            <a:r>
              <a:rPr lang="uk-UA" dirty="0"/>
              <a:t> і Балі. </a:t>
            </a:r>
            <a:endParaRPr lang="uk-UA" dirty="0" smtClean="0"/>
          </a:p>
          <a:p>
            <a:r>
              <a:rPr lang="uk-UA" dirty="0" smtClean="0"/>
              <a:t>Сільське </a:t>
            </a:r>
            <a:r>
              <a:rPr lang="uk-UA" dirty="0"/>
              <a:t>населення також численне в деяких районах Суматри і Целебесу. </a:t>
            </a:r>
            <a:endParaRPr lang="uk-UA" dirty="0" smtClean="0"/>
          </a:p>
        </p:txBody>
      </p:sp>
      <p:pic>
        <p:nvPicPr>
          <p:cNvPr id="1027" name="Picture 3" descr="Приклад звичайного індонезійського села. На фото поселення на острові Флоурз в південно-східній Індонезі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-357231950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Приклад звичайного індонезійського села. На фото поселення на острові Флоурз в південно-східній Індонезі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-357079550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Приклад звичайного індонезійського села. На фото поселення на острові Флоурз в південно-східній Індонезі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-356927150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026" y="195262"/>
            <a:ext cx="4773743" cy="636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4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99114" y="1"/>
            <a:ext cx="4961844" cy="928914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Села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153" y="1034551"/>
            <a:ext cx="11263765" cy="1193346"/>
          </a:xfrm>
        </p:spPr>
        <p:txBody>
          <a:bodyPr>
            <a:normAutofit/>
          </a:bodyPr>
          <a:lstStyle/>
          <a:p>
            <a:r>
              <a:rPr lang="uk-UA" dirty="0" smtClean="0"/>
              <a:t>Більшість </a:t>
            </a:r>
            <a:r>
              <a:rPr lang="uk-UA" dirty="0"/>
              <a:t>інших регіонів — «дикі» території, більшість населення яких складається з невеликих родових громад.</a:t>
            </a:r>
          </a:p>
        </p:txBody>
      </p:sp>
      <p:pic>
        <p:nvPicPr>
          <p:cNvPr id="1027" name="Picture 3" descr="Приклад звичайного індонезійського села. На фото поселення на острові Флоурз в південно-східній Індонезі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-357231950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Приклад звичайного індонезійського села. На фото поселення на острові Флоурз в південно-східній Індонезі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-357079550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Приклад звичайного індонезійського села. На фото поселення на острові Флоурз в південно-східній Індонезі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-356927150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171" y="2333533"/>
            <a:ext cx="8022771" cy="42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9873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32254"/>
            <a:ext cx="8291285" cy="17158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8000" i="1" dirty="0" smtClean="0">
                <a:solidFill>
                  <a:schemeClr val="bg1"/>
                </a:solidFill>
              </a:rPr>
              <a:t>Дякую за увагу</a:t>
            </a:r>
            <a:endParaRPr lang="uk-UA" sz="8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6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0070C0">
              <a:alpha val="47059"/>
            </a:srgbClr>
          </a:solidFill>
        </p:spPr>
        <p:txBody>
          <a:bodyPr>
            <a:noAutofit/>
          </a:bodyPr>
          <a:lstStyle/>
          <a:p>
            <a:endParaRPr lang="uk-UA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uk-UA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74738"/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Республіка </a:t>
            </a:r>
            <a:r>
              <a:rPr lang="uk-U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Індонезія загальною площею 1919,5 тисяч квадратних кілометрів є найбільшим державою в Південно-Східній Азії, а </a:t>
            </a:r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також </a:t>
            </a:r>
            <a:r>
              <a:rPr lang="uk-U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найбільшим острівною державою в світі. Крайні точки країни</a:t>
            </a:r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  </a:t>
            </a:r>
            <a:r>
              <a:rPr lang="uk-U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заході і сході знаходяться один від одного на відстані 5150 км</a:t>
            </a:r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1074738"/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Країна </a:t>
            </a:r>
            <a:r>
              <a:rPr lang="uk-U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розташована по обидві частини від екватора на островах </a:t>
            </a:r>
            <a:r>
              <a:rPr lang="uk-UA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Зондського</a:t>
            </a:r>
            <a:r>
              <a:rPr lang="uk-U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або Малайського архіпелагу і складається з 17 тисяч островів, кількість яких незначно змінюється у відповідності з природними змінами клімату та рівня океану. Власні назви мають тільки 7870 островів, в той час як інші безіменні.</a:t>
            </a:r>
          </a:p>
          <a:p>
            <a:pPr marL="1074738"/>
            <a:r>
              <a:rPr lang="uk-UA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Найбільші </a:t>
            </a:r>
            <a:r>
              <a:rPr lang="uk-U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острови Індонезії — Нова Гвінея, Калімантан, Суматра, Сулавесі (Целебес) і Ява. Також у складі країни трапляються у величезній кількості поодинокі скелі і коралові острови</a:t>
            </a:r>
          </a:p>
        </p:txBody>
      </p:sp>
    </p:spTree>
    <p:extLst>
      <p:ext uri="{BB962C8B-B14F-4D97-AF65-F5344CB8AC3E}">
        <p14:creationId xmlns:p14="http://schemas.microsoft.com/office/powerpoint/2010/main" val="421278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979"/>
            <a:ext cx="12196959" cy="52294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8857" y="176439"/>
            <a:ext cx="7188200" cy="1325563"/>
          </a:xfrm>
        </p:spPr>
        <p:txBody>
          <a:bodyPr>
            <a:normAutofit/>
          </a:bodyPr>
          <a:lstStyle/>
          <a:p>
            <a:r>
              <a:rPr lang="uk-UA" sz="6000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Історія</a:t>
            </a:r>
            <a:r>
              <a:rPr lang="uk-UA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endParaRPr lang="uk-UA" b="1" dirty="0">
              <a:ln>
                <a:solidFill>
                  <a:srgbClr val="C00000"/>
                </a:solidFill>
              </a:ln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30979"/>
            <a:ext cx="12192000" cy="5229478"/>
          </a:xfrm>
          <a:solidFill>
            <a:srgbClr val="FFFFFF">
              <a:alpha val="70980"/>
            </a:srgbClr>
          </a:solidFill>
        </p:spPr>
        <p:txBody>
          <a:bodyPr>
            <a:normAutofit fontScale="85000" lnSpcReduction="20000"/>
          </a:bodyPr>
          <a:lstStyle/>
          <a:p>
            <a:endParaRPr lang="uk-UA" dirty="0" smtClean="0"/>
          </a:p>
          <a:p>
            <a:pPr marL="449263"/>
            <a:r>
              <a:rPr lang="uk-UA" sz="3200" dirty="0" smtClean="0"/>
              <a:t>В </a:t>
            </a:r>
            <a:r>
              <a:rPr lang="uk-UA" sz="3200" dirty="0"/>
              <a:t>основу поділу країни на провінції, закріпленого в чинній конституції 1945 року, закладена система, прийнята ще голландської колоніальної адміністрацією на початку </a:t>
            </a:r>
            <a:r>
              <a:rPr lang="en-US" sz="3200" dirty="0"/>
              <a:t>XX </a:t>
            </a:r>
            <a:r>
              <a:rPr lang="uk-UA" sz="3200" dirty="0"/>
              <a:t>століття. </a:t>
            </a:r>
            <a:endParaRPr lang="uk-UA" sz="3200" dirty="0" smtClean="0"/>
          </a:p>
          <a:p>
            <a:pPr marL="449263"/>
            <a:r>
              <a:rPr lang="uk-UA" sz="3200" dirty="0" smtClean="0"/>
              <a:t>Велика </a:t>
            </a:r>
            <a:r>
              <a:rPr lang="uk-UA" sz="3200" dirty="0"/>
              <a:t>частина нинішніх провінцій була заснована в кінці 1940-х - початку 1950-х років. У цей період оформився і повністю прирівняні до провінційного статус особливих округів - Джакарти і </a:t>
            </a:r>
            <a:r>
              <a:rPr lang="uk-UA" sz="3200" dirty="0" smtClean="0"/>
              <a:t>Джокьякарти</a:t>
            </a:r>
          </a:p>
          <a:p>
            <a:pPr marL="449263"/>
            <a:r>
              <a:rPr lang="uk-UA" sz="3200" dirty="0"/>
              <a:t>Різке загострення </a:t>
            </a:r>
            <a:r>
              <a:rPr lang="uk-UA" sz="3200" dirty="0" err="1"/>
              <a:t>етноконфесійних</a:t>
            </a:r>
            <a:r>
              <a:rPr lang="uk-UA" sz="3200" dirty="0"/>
              <a:t> протиріч і зростання сепаратистських настроїв в ряді регіонів в контексті політичного і соціально-економічної кризи кінця 1990-х років спонукали уряд Індонезії до комплексу заходів щодо децентралізації державної влади і розукрупнення адміністративно-територіального поділу країни. Його найважливішим елементом стало створення в період з 1999 по 2007 рік нових </a:t>
            </a:r>
            <a:r>
              <a:rPr lang="uk-UA" sz="3200" dirty="0" smtClean="0"/>
              <a:t>провінцій</a:t>
            </a:r>
          </a:p>
          <a:p>
            <a:pPr marL="449263"/>
            <a:r>
              <a:rPr lang="uk-UA" sz="3200" dirty="0" smtClean="0"/>
              <a:t>Формування адміністративних структур було завершено у листопаді 2014 року</a:t>
            </a:r>
            <a:r>
              <a:rPr lang="ru-RU" sz="3200" dirty="0" smtClean="0"/>
              <a:t>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2660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6439"/>
            <a:ext cx="10515600" cy="868589"/>
          </a:xfrm>
        </p:spPr>
        <p:txBody>
          <a:bodyPr/>
          <a:lstStyle/>
          <a:p>
            <a:pPr algn="ctr"/>
            <a:r>
              <a:rPr lang="uk-UA" b="1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Адміністративний поділ 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51543" y="1045028"/>
            <a:ext cx="11205027" cy="282756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uk-UA" dirty="0"/>
              <a:t>Індонезія є, відповідно до чинної конституції, унітарною республікою і ділиться на провінції (</a:t>
            </a:r>
            <a:r>
              <a:rPr lang="uk-UA" dirty="0" err="1"/>
              <a:t>індон</a:t>
            </a:r>
            <a:r>
              <a:rPr lang="uk-UA" dirty="0"/>
              <a:t>. </a:t>
            </a:r>
            <a:r>
              <a:rPr lang="en-US" dirty="0" err="1"/>
              <a:t>Provinsi</a:t>
            </a:r>
            <a:r>
              <a:rPr lang="en-US" dirty="0"/>
              <a:t>), </a:t>
            </a:r>
            <a:r>
              <a:rPr lang="uk-UA" dirty="0"/>
              <a:t>яких, станом на квітень 2013 року, налічується </a:t>
            </a:r>
            <a:r>
              <a:rPr lang="uk-UA" dirty="0" smtClean="0"/>
              <a:t>34:</a:t>
            </a:r>
          </a:p>
          <a:p>
            <a:pPr marL="711200" indent="-261938">
              <a:lnSpc>
                <a:spcPct val="120000"/>
              </a:lnSpc>
              <a:spcBef>
                <a:spcPts val="0"/>
              </a:spcBef>
            </a:pPr>
            <a:r>
              <a:rPr lang="uk-UA" dirty="0" smtClean="0"/>
              <a:t>32 провінції </a:t>
            </a:r>
          </a:p>
          <a:p>
            <a:pPr marL="711200">
              <a:lnSpc>
                <a:spcPct val="120000"/>
              </a:lnSpc>
              <a:spcBef>
                <a:spcPts val="0"/>
              </a:spcBef>
            </a:pPr>
            <a:r>
              <a:rPr lang="uk-UA" dirty="0" smtClean="0"/>
              <a:t>особливий столичний округ Джакарта </a:t>
            </a:r>
          </a:p>
          <a:p>
            <a:pPr marL="711200">
              <a:lnSpc>
                <a:spcPct val="120000"/>
              </a:lnSpc>
              <a:spcBef>
                <a:spcPts val="0"/>
              </a:spcBef>
            </a:pPr>
            <a:r>
              <a:rPr lang="uk-UA" dirty="0" smtClean="0"/>
              <a:t>особливий округ Джок'якарта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uk-UA" dirty="0" smtClean="0"/>
              <a:t>Всі провінції та особливі округи управляються губернаторами, яких обирає місцеве населення строком на 5 років.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85" y="3872593"/>
            <a:ext cx="9075058" cy="29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5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835" t="13316" r="2527" b="5978"/>
          <a:stretch/>
        </p:blipFill>
        <p:spPr>
          <a:xfrm>
            <a:off x="1770741" y="3556000"/>
            <a:ext cx="8636002" cy="3200400"/>
          </a:xfrm>
          <a:prstGeom prst="rect">
            <a:avLst/>
          </a:prstGeom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355044"/>
              </p:ext>
            </p:extLst>
          </p:nvPr>
        </p:nvGraphicFramePr>
        <p:xfrm>
          <a:off x="275771" y="145143"/>
          <a:ext cx="11422743" cy="339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0515"/>
                <a:gridCol w="7852228"/>
              </a:tblGrid>
              <a:tr h="306735">
                <a:tc gridSpan="2"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Провінції Індонезії</a:t>
                      </a:r>
                      <a:endParaRPr lang="uk-U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Суматра	</a:t>
                      </a:r>
                    </a:p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Ачех</a:t>
                      </a:r>
                      <a:r>
                        <a:rPr lang="ru-RU" dirty="0" smtClean="0"/>
                        <a:t> • Банка-</a:t>
                      </a:r>
                      <a:r>
                        <a:rPr lang="ru-RU" dirty="0" err="1" smtClean="0"/>
                        <a:t>Белітунг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Бенгкулу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Західна</a:t>
                      </a:r>
                      <a:r>
                        <a:rPr lang="ru-RU" dirty="0" smtClean="0"/>
                        <a:t> Суматра • </a:t>
                      </a:r>
                      <a:r>
                        <a:rPr lang="ru-RU" dirty="0" err="1" smtClean="0"/>
                        <a:t>Джамбі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Лампунг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Ріау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Острови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Ріау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Південна</a:t>
                      </a:r>
                      <a:r>
                        <a:rPr lang="ru-RU" dirty="0" smtClean="0"/>
                        <a:t> Суматра • </a:t>
                      </a:r>
                      <a:r>
                        <a:rPr lang="ru-RU" dirty="0" err="1" smtClean="0"/>
                        <a:t>Північна</a:t>
                      </a:r>
                      <a:r>
                        <a:rPr lang="ru-RU" dirty="0" smtClean="0"/>
                        <a:t> Суматра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Ява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Бантен</a:t>
                      </a:r>
                      <a:r>
                        <a:rPr lang="ru-RU" dirty="0" smtClean="0"/>
                        <a:t> • Джакарта • </a:t>
                      </a:r>
                      <a:r>
                        <a:rPr lang="ru-RU" dirty="0" err="1" smtClean="0"/>
                        <a:t>Джок'якарта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Західна</a:t>
                      </a:r>
                      <a:r>
                        <a:rPr lang="ru-RU" dirty="0" smtClean="0"/>
                        <a:t> Ява • </a:t>
                      </a:r>
                      <a:r>
                        <a:rPr lang="ru-RU" dirty="0" err="1" smtClean="0"/>
                        <a:t>Східна</a:t>
                      </a:r>
                      <a:r>
                        <a:rPr lang="ru-RU" dirty="0" smtClean="0"/>
                        <a:t> Ява • Центральна Ява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Калімантан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Західний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Калімантан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Південний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Калімантан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Східний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Калімантан</a:t>
                      </a:r>
                      <a:r>
                        <a:rPr lang="ru-RU" dirty="0" smtClean="0"/>
                        <a:t> • </a:t>
                      </a:r>
                      <a:r>
                        <a:rPr lang="ru-RU" dirty="0" err="1" smtClean="0"/>
                        <a:t>Центральний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Калімантан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Малі </a:t>
                      </a:r>
                      <a:r>
                        <a:rPr lang="uk-UA" dirty="0" err="1" smtClean="0"/>
                        <a:t>Зондські</a:t>
                      </a:r>
                      <a:r>
                        <a:rPr lang="uk-UA" dirty="0" smtClean="0"/>
                        <a:t> острови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Балі • Західна Південно-Східна </a:t>
                      </a:r>
                      <a:r>
                        <a:rPr lang="uk-UA" dirty="0" err="1" smtClean="0"/>
                        <a:t>Нуса</a:t>
                      </a:r>
                      <a:r>
                        <a:rPr lang="uk-UA" dirty="0" smtClean="0"/>
                        <a:t> • Східна Південно-Східна </a:t>
                      </a:r>
                      <a:r>
                        <a:rPr lang="uk-UA" dirty="0" err="1" smtClean="0"/>
                        <a:t>Нуса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/>
                        <a:t>Сулавесі	</a:t>
                      </a:r>
                    </a:p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err="1" smtClean="0"/>
                        <a:t>Горонтало</a:t>
                      </a:r>
                      <a:r>
                        <a:rPr lang="uk-UA" dirty="0" smtClean="0"/>
                        <a:t> • Західне Сулавесі • Південне Сулавесі • Південно-Східне Сулавесі • Північне Сулавесі • Центральне Сулавесі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Молуккські острови і Нова Гвінея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Західне Папуа • </a:t>
                      </a:r>
                      <a:r>
                        <a:rPr lang="uk-UA" dirty="0" err="1" smtClean="0"/>
                        <a:t>Малуку</a:t>
                      </a:r>
                      <a:r>
                        <a:rPr lang="uk-UA" dirty="0" smtClean="0"/>
                        <a:t> • Папуа • Північне </a:t>
                      </a:r>
                      <a:r>
                        <a:rPr lang="uk-UA" dirty="0" err="1" smtClean="0"/>
                        <a:t>Малуку</a:t>
                      </a:r>
                      <a:endParaRPr lang="uk-U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2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6285" y="152345"/>
            <a:ext cx="4757057" cy="950741"/>
          </a:xfrm>
        </p:spPr>
        <p:txBody>
          <a:bodyPr>
            <a:normAutofit/>
          </a:bodyPr>
          <a:lstStyle/>
          <a:p>
            <a:pPr algn="ctr"/>
            <a:r>
              <a:rPr lang="uk-UA" b="1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Джакарта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367" y="1103086"/>
            <a:ext cx="7062062" cy="57549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uk-UA" sz="3100" dirty="0"/>
              <a:t>Джакарта – особливий  столичний округ, столиця і найбільше місто Індонезії. Розташована на північному заході узбережжя острова Ява при впадінні річки </a:t>
            </a:r>
            <a:r>
              <a:rPr lang="uk-UA" sz="3100" dirty="0" err="1"/>
              <a:t>Чілівунг</a:t>
            </a:r>
            <a:r>
              <a:rPr lang="uk-UA" sz="3100" dirty="0"/>
              <a:t> (Калі </a:t>
            </a:r>
            <a:r>
              <a:rPr lang="uk-UA" sz="3100" dirty="0" err="1"/>
              <a:t>Бесар</a:t>
            </a:r>
            <a:r>
              <a:rPr lang="uk-UA" sz="3100" dirty="0"/>
              <a:t>) в Яванське море.</a:t>
            </a:r>
          </a:p>
          <a:p>
            <a:pPr>
              <a:lnSpc>
                <a:spcPct val="110000"/>
              </a:lnSpc>
            </a:pPr>
            <a:r>
              <a:rPr lang="uk-UA" sz="3100" dirty="0"/>
              <a:t>Площа </a:t>
            </a:r>
            <a:r>
              <a:rPr lang="uk-UA" sz="3100" dirty="0"/>
              <a:t>- 664 км² (включаючи групу островів </a:t>
            </a:r>
            <a:r>
              <a:rPr lang="uk-UA" sz="3100" dirty="0" err="1"/>
              <a:t>Пулау-Серібу</a:t>
            </a:r>
            <a:r>
              <a:rPr lang="uk-UA" sz="3100" dirty="0"/>
              <a:t>). </a:t>
            </a:r>
            <a:endParaRPr lang="uk-UA" sz="3100" dirty="0"/>
          </a:p>
          <a:p>
            <a:pPr>
              <a:lnSpc>
                <a:spcPct val="110000"/>
              </a:lnSpc>
            </a:pPr>
            <a:r>
              <a:rPr lang="uk-UA" sz="3100" dirty="0"/>
              <a:t>Населення </a:t>
            </a:r>
            <a:r>
              <a:rPr lang="uk-UA" sz="3100" dirty="0"/>
              <a:t>- 9 607 787 осіб (2010, перепис)</a:t>
            </a:r>
          </a:p>
          <a:p>
            <a:pPr>
              <a:lnSpc>
                <a:spcPct val="110000"/>
              </a:lnSpc>
            </a:pPr>
            <a:endParaRPr lang="uk-UA" sz="31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uk-UA" sz="3100" dirty="0"/>
              <a:t>Особливий </a:t>
            </a:r>
            <a:r>
              <a:rPr lang="uk-UA" sz="3100" dirty="0"/>
              <a:t>столичний округ має інший </a:t>
            </a:r>
            <a:r>
              <a:rPr lang="uk-UA" sz="3100" dirty="0"/>
              <a:t>поділ:</a:t>
            </a:r>
          </a:p>
          <a:p>
            <a:pPr marL="623888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uk-UA" sz="3100" dirty="0"/>
              <a:t>5 </a:t>
            </a:r>
            <a:r>
              <a:rPr lang="uk-UA" sz="3100" dirty="0"/>
              <a:t>адміністративних муніципалітетів (</a:t>
            </a:r>
            <a:r>
              <a:rPr lang="en-US" sz="3100" dirty="0" err="1"/>
              <a:t>kota</a:t>
            </a:r>
            <a:r>
              <a:rPr lang="en-US" sz="3100" dirty="0"/>
              <a:t> </a:t>
            </a:r>
            <a:r>
              <a:rPr lang="en-US" sz="3100" dirty="0" err="1"/>
              <a:t>administrasi</a:t>
            </a:r>
            <a:r>
              <a:rPr lang="en-US" sz="3100" dirty="0"/>
              <a:t>) </a:t>
            </a:r>
            <a:endParaRPr lang="uk-UA" sz="3100" dirty="0"/>
          </a:p>
          <a:p>
            <a:pPr marL="623888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uk-UA" sz="3100" dirty="0"/>
              <a:t>адміністративний </a:t>
            </a:r>
            <a:r>
              <a:rPr lang="uk-UA" sz="3100" dirty="0"/>
              <a:t>округ (</a:t>
            </a:r>
            <a:r>
              <a:rPr lang="en-US" sz="3100" dirty="0" err="1"/>
              <a:t>kabupaten</a:t>
            </a:r>
            <a:r>
              <a:rPr lang="en-US" sz="3100" dirty="0"/>
              <a:t> </a:t>
            </a:r>
            <a:r>
              <a:rPr lang="en-US" sz="3100" dirty="0" err="1"/>
              <a:t>administrasi</a:t>
            </a:r>
            <a:r>
              <a:rPr lang="en-US" sz="3100" dirty="0"/>
              <a:t>). </a:t>
            </a:r>
          </a:p>
          <a:p>
            <a:pPr>
              <a:lnSpc>
                <a:spcPct val="110000"/>
              </a:lnSpc>
            </a:pP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89" y="7202"/>
            <a:ext cx="4483011" cy="685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1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4207"/>
            <a:ext cx="10515600" cy="1325563"/>
          </a:xfrm>
        </p:spPr>
        <p:txBody>
          <a:bodyPr>
            <a:normAutofit/>
          </a:bodyPr>
          <a:lstStyle/>
          <a:p>
            <a:r>
              <a:rPr lang="uk-UA" b="1" dirty="0" smtClean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Особливий округ </a:t>
            </a:r>
            <a:r>
              <a:rPr lang="uk-UA" b="1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Джок'якарта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38058" y="1385782"/>
            <a:ext cx="6491514" cy="5188174"/>
          </a:xfrm>
        </p:spPr>
        <p:txBody>
          <a:bodyPr>
            <a:normAutofit fontScale="92500"/>
          </a:bodyPr>
          <a:lstStyle/>
          <a:p>
            <a:r>
              <a:rPr lang="uk-UA" dirty="0"/>
              <a:t>Посідає передостаннє місце за площею серед регіонів Індонезії, випереджаючи лише особливий столичний округ Джакарти. </a:t>
            </a:r>
            <a:endParaRPr lang="uk-UA" dirty="0" smtClean="0"/>
          </a:p>
          <a:p>
            <a:r>
              <a:rPr lang="uk-UA" dirty="0" smtClean="0"/>
              <a:t>Адміністративний </a:t>
            </a:r>
            <a:r>
              <a:rPr lang="uk-UA" dirty="0"/>
              <a:t>центр округу - місто Джокя'карта. </a:t>
            </a:r>
            <a:endParaRPr lang="uk-UA" dirty="0" smtClean="0"/>
          </a:p>
          <a:p>
            <a:r>
              <a:rPr lang="uk-UA" dirty="0" smtClean="0"/>
              <a:t>На </a:t>
            </a:r>
            <a:r>
              <a:rPr lang="uk-UA" dirty="0"/>
              <a:t>території округу збереглися середньовічні </a:t>
            </a:r>
            <a:r>
              <a:rPr lang="uk-UA" dirty="0" err="1" smtClean="0"/>
              <a:t>яванскі</a:t>
            </a:r>
            <a:r>
              <a:rPr lang="uk-UA" dirty="0" smtClean="0"/>
              <a:t> </a:t>
            </a:r>
            <a:r>
              <a:rPr lang="uk-UA" dirty="0"/>
              <a:t>монархії - султанат Джок'якарта і князівство </a:t>
            </a:r>
            <a:r>
              <a:rPr lang="uk-UA" dirty="0" err="1"/>
              <a:t>Пакуаламан</a:t>
            </a:r>
            <a:r>
              <a:rPr lang="uk-UA" dirty="0"/>
              <a:t>. </a:t>
            </a:r>
            <a:endParaRPr lang="uk-UA" dirty="0" smtClean="0"/>
          </a:p>
          <a:p>
            <a:r>
              <a:rPr lang="uk-UA" dirty="0" smtClean="0"/>
              <a:t>Губернатор </a:t>
            </a:r>
            <a:r>
              <a:rPr lang="uk-UA" dirty="0"/>
              <a:t>округу обирається всенародним голосуванням, але цю посаду займають тільки султани </a:t>
            </a:r>
            <a:r>
              <a:rPr lang="uk-UA" dirty="0" smtClean="0"/>
              <a:t>Джокя'карта </a:t>
            </a:r>
            <a:r>
              <a:rPr lang="uk-UA" dirty="0"/>
              <a:t>і правителі </a:t>
            </a:r>
            <a:r>
              <a:rPr lang="uk-UA" dirty="0" err="1"/>
              <a:t>Пакуаламана</a:t>
            </a:r>
            <a:r>
              <a:rPr lang="uk-UA" dirty="0"/>
              <a:t>.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205046" y="1300252"/>
            <a:ext cx="4671754" cy="5345719"/>
            <a:chOff x="205046" y="1300252"/>
            <a:chExt cx="4671754" cy="5345719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205046" y="1300252"/>
              <a:ext cx="4671754" cy="4891315"/>
              <a:chOff x="263103" y="1690688"/>
              <a:chExt cx="4008061" cy="4231141"/>
            </a:xfrm>
          </p:grpSpPr>
          <p:pic>
            <p:nvPicPr>
              <p:cNvPr id="4" name="Рисунок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3103" y="3243716"/>
                <a:ext cx="4008061" cy="2678113"/>
              </a:xfrm>
              <a:prstGeom prst="rect">
                <a:avLst/>
              </a:prstGeom>
            </p:spPr>
          </p:pic>
          <p:grpSp>
            <p:nvGrpSpPr>
              <p:cNvPr id="7" name="Группа 6"/>
              <p:cNvGrpSpPr/>
              <p:nvPr/>
            </p:nvGrpSpPr>
            <p:grpSpPr>
              <a:xfrm>
                <a:off x="263103" y="1690688"/>
                <a:ext cx="3995478" cy="1553028"/>
                <a:chOff x="580571" y="1857828"/>
                <a:chExt cx="7489372" cy="2888343"/>
              </a:xfrm>
            </p:grpSpPr>
            <p:pic>
              <p:nvPicPr>
                <p:cNvPr id="5" name="Рисунок 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4" t="13341" r="3210" b="8628"/>
                <a:stretch/>
              </p:blipFill>
              <p:spPr>
                <a:xfrm>
                  <a:off x="580571" y="1857828"/>
                  <a:ext cx="7489372" cy="2888343"/>
                </a:xfrm>
                <a:prstGeom prst="rect">
                  <a:avLst/>
                </a:prstGeom>
              </p:spPr>
            </p:pic>
            <p:sp>
              <p:nvSpPr>
                <p:cNvPr id="6" name="Овал 5"/>
                <p:cNvSpPr/>
                <p:nvPr/>
              </p:nvSpPr>
              <p:spPr>
                <a:xfrm>
                  <a:off x="2815771" y="3847760"/>
                  <a:ext cx="508000" cy="464457"/>
                </a:xfrm>
                <a:prstGeom prst="ellipse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uk-UA"/>
                </a:p>
              </p:txBody>
            </p:sp>
          </p:grpSp>
        </p:grpSp>
        <p:sp>
          <p:nvSpPr>
            <p:cNvPr id="8" name="Прямоугольник 7"/>
            <p:cNvSpPr/>
            <p:nvPr/>
          </p:nvSpPr>
          <p:spPr>
            <a:xfrm>
              <a:off x="470697" y="6276639"/>
              <a:ext cx="38125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dirty="0"/>
                <a:t>Палац (</a:t>
              </a:r>
              <a:r>
                <a:rPr lang="uk-UA" dirty="0" err="1"/>
                <a:t>кратон</a:t>
              </a:r>
              <a:r>
                <a:rPr lang="uk-UA" dirty="0"/>
                <a:t>) султана </a:t>
              </a:r>
              <a:r>
                <a:rPr lang="uk-UA" dirty="0" err="1"/>
                <a:t>Джок'якарти</a:t>
              </a:r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58409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1457" y="118383"/>
            <a:ext cx="10515600" cy="999218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Адміністративний поділ </a:t>
            </a:r>
            <a:endParaRPr lang="uk-UA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3286" y="1227818"/>
            <a:ext cx="6716485" cy="5528582"/>
          </a:xfrm>
        </p:spPr>
        <p:txBody>
          <a:bodyPr>
            <a:normAutofit fontScale="92500" lnSpcReduction="10000"/>
          </a:bodyPr>
          <a:lstStyle/>
          <a:p>
            <a:r>
              <a:rPr lang="uk-UA" dirty="0" smtClean="0"/>
              <a:t>Провінції </a:t>
            </a:r>
            <a:r>
              <a:rPr lang="uk-UA" dirty="0"/>
              <a:t>очолюються </a:t>
            </a:r>
            <a:r>
              <a:rPr lang="uk-UA" dirty="0" smtClean="0"/>
              <a:t>губернаторами</a:t>
            </a:r>
            <a:r>
              <a:rPr lang="en-US" dirty="0" smtClean="0"/>
              <a:t>, </a:t>
            </a:r>
            <a:r>
              <a:rPr lang="uk-UA" dirty="0"/>
              <a:t>які, відповідно до чинного закону про місцеве </a:t>
            </a:r>
            <a:r>
              <a:rPr lang="uk-UA" dirty="0" smtClean="0"/>
              <a:t>самоврядування, </a:t>
            </a:r>
            <a:r>
              <a:rPr lang="uk-UA" dirty="0"/>
              <a:t>обираються безпосередньо місцевим населенням (до 2005 року обиралися місцевими органами законодавчої влади) терміном на п'ять років. </a:t>
            </a:r>
            <a:endParaRPr lang="uk-UA" dirty="0" smtClean="0"/>
          </a:p>
          <a:p>
            <a:r>
              <a:rPr lang="uk-UA" dirty="0" smtClean="0"/>
              <a:t>Посада </a:t>
            </a:r>
            <a:r>
              <a:rPr lang="uk-UA" dirty="0"/>
              <a:t>губернатора офіційно мають глави Джакарти і особливого округу </a:t>
            </a:r>
            <a:r>
              <a:rPr lang="uk-UA" dirty="0" err="1"/>
              <a:t>Джокьякарта</a:t>
            </a:r>
            <a:r>
              <a:rPr lang="uk-UA" dirty="0"/>
              <a:t>, </a:t>
            </a:r>
            <a:r>
              <a:rPr lang="uk-UA" dirty="0" smtClean="0"/>
              <a:t>їх часто </a:t>
            </a:r>
            <a:r>
              <a:rPr lang="uk-UA" dirty="0"/>
              <a:t>називають в зарубіжних джерелах «мерами».</a:t>
            </a:r>
          </a:p>
          <a:p>
            <a:r>
              <a:rPr lang="uk-UA" dirty="0" smtClean="0"/>
              <a:t>Законодавча </a:t>
            </a:r>
            <a:r>
              <a:rPr lang="uk-UA" dirty="0"/>
              <a:t>влада в провінціях і особливих округах здійснюється місцевими Радами народних представників, </a:t>
            </a:r>
            <a:r>
              <a:rPr lang="uk-UA" dirty="0" smtClean="0"/>
              <a:t>які також </a:t>
            </a:r>
            <a:r>
              <a:rPr lang="uk-UA" dirty="0"/>
              <a:t>обираються населенням на п'ятирічний термін</a:t>
            </a:r>
            <a:r>
              <a:rPr lang="uk-UA" dirty="0" smtClean="0"/>
              <a:t>.</a:t>
            </a:r>
            <a:endParaRPr lang="uk-UA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6879771" y="1356859"/>
            <a:ext cx="5188857" cy="4784623"/>
            <a:chOff x="6879771" y="1356859"/>
            <a:chExt cx="5188857" cy="4784623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2"/>
            <a:srcRect l="31905"/>
            <a:stretch/>
          </p:blipFill>
          <p:spPr>
            <a:xfrm>
              <a:off x="6879771" y="1356859"/>
              <a:ext cx="5188857" cy="4286250"/>
            </a:xfrm>
            <a:prstGeom prst="rect">
              <a:avLst/>
            </a:prstGeom>
          </p:spPr>
        </p:pic>
        <p:sp>
          <p:nvSpPr>
            <p:cNvPr id="5" name="Прямоугольник 4"/>
            <p:cNvSpPr/>
            <p:nvPr/>
          </p:nvSpPr>
          <p:spPr>
            <a:xfrm>
              <a:off x="6923313" y="5772150"/>
              <a:ext cx="4855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dirty="0" smtClean="0"/>
                <a:t>Офіс губернатора західного Сулавесі в Індонезії</a:t>
              </a:r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6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001" y="700498"/>
            <a:ext cx="6606298" cy="1129846"/>
          </a:xfrm>
        </p:spPr>
        <p:txBody>
          <a:bodyPr>
            <a:noAutofit/>
          </a:bodyPr>
          <a:lstStyle/>
          <a:p>
            <a:pPr algn="ctr"/>
            <a:r>
              <a:rPr lang="uk-UA" sz="4800" b="1" dirty="0">
                <a:ln>
                  <a:solidFill>
                    <a:srgbClr val="C00000"/>
                  </a:solidFill>
                </a:ln>
                <a:solidFill>
                  <a:prstClr val="white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Адміністративний поділ </a:t>
            </a:r>
            <a:endParaRPr lang="uk-UA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1172" y="2249520"/>
            <a:ext cx="5998028" cy="4108321"/>
          </a:xfrm>
        </p:spPr>
        <p:txBody>
          <a:bodyPr>
            <a:normAutofit/>
          </a:bodyPr>
          <a:lstStyle/>
          <a:p>
            <a:r>
              <a:rPr lang="uk-UA" dirty="0"/>
              <a:t>Провінції поділяються на округи </a:t>
            </a:r>
            <a:r>
              <a:rPr lang="uk-UA" dirty="0" smtClean="0"/>
              <a:t>(</a:t>
            </a:r>
            <a:r>
              <a:rPr lang="en-US" dirty="0" err="1" smtClean="0"/>
              <a:t>kabupaten</a:t>
            </a:r>
            <a:r>
              <a:rPr lang="en-US" dirty="0" smtClean="0"/>
              <a:t>) </a:t>
            </a:r>
            <a:r>
              <a:rPr lang="uk-UA" dirty="0"/>
              <a:t>та муніципалітети (</a:t>
            </a:r>
            <a:r>
              <a:rPr lang="en-US" dirty="0" err="1"/>
              <a:t>kota</a:t>
            </a:r>
            <a:r>
              <a:rPr lang="en-US" dirty="0"/>
              <a:t>), </a:t>
            </a:r>
            <a:r>
              <a:rPr lang="uk-UA" dirty="0"/>
              <a:t>які мають однаковий статус. </a:t>
            </a:r>
            <a:endParaRPr lang="uk-UA" dirty="0" smtClean="0"/>
          </a:p>
          <a:p>
            <a:endParaRPr lang="uk-UA" dirty="0" smtClean="0"/>
          </a:p>
          <a:p>
            <a:r>
              <a:rPr lang="uk-UA" dirty="0" smtClean="0"/>
              <a:t>Станом </a:t>
            </a:r>
            <a:r>
              <a:rPr lang="uk-UA" dirty="0"/>
              <a:t>на початок 2020 року в Індонезії налічувалося 416 округів і близько 98 міських муніципалітетів, при цьому зберігалася тенденція до збільшення їх числа</a:t>
            </a:r>
          </a:p>
          <a:p>
            <a:endParaRPr lang="uk-UA" dirty="0" smtClean="0"/>
          </a:p>
        </p:txBody>
      </p:sp>
      <p:grpSp>
        <p:nvGrpSpPr>
          <p:cNvPr id="9" name="Группа 8"/>
          <p:cNvGrpSpPr/>
          <p:nvPr/>
        </p:nvGrpSpPr>
        <p:grpSpPr>
          <a:xfrm>
            <a:off x="6908800" y="454042"/>
            <a:ext cx="5050972" cy="6048943"/>
            <a:chOff x="6908800" y="664360"/>
            <a:chExt cx="5050972" cy="6048943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6998184" y="664360"/>
              <a:ext cx="4872203" cy="5261881"/>
              <a:chOff x="6676573" y="693389"/>
              <a:chExt cx="4872203" cy="5261881"/>
            </a:xfrm>
          </p:grpSpPr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76573" y="693389"/>
                <a:ext cx="4859244" cy="2075787"/>
              </a:xfrm>
              <a:prstGeom prst="rect">
                <a:avLst/>
              </a:prstGeom>
            </p:spPr>
          </p:pic>
          <p:pic>
            <p:nvPicPr>
              <p:cNvPr id="4" name="Рисунок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76573" y="2634011"/>
                <a:ext cx="4872203" cy="3321259"/>
              </a:xfrm>
              <a:prstGeom prst="rect">
                <a:avLst/>
              </a:prstGeom>
            </p:spPr>
          </p:pic>
        </p:grpSp>
        <p:sp>
          <p:nvSpPr>
            <p:cNvPr id="7" name="Прямоугольник 6"/>
            <p:cNvSpPr/>
            <p:nvPr/>
          </p:nvSpPr>
          <p:spPr>
            <a:xfrm>
              <a:off x="6908800" y="6066972"/>
              <a:ext cx="50509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uk-UA" dirty="0" err="1" smtClean="0"/>
                <a:t>Ачех</a:t>
              </a:r>
              <a:r>
                <a:rPr lang="uk-UA" dirty="0" smtClean="0"/>
                <a:t> </a:t>
              </a:r>
              <a:r>
                <a:rPr lang="en-US" dirty="0" smtClean="0"/>
                <a:t>— </a:t>
              </a:r>
              <a:r>
                <a:rPr lang="uk-UA" dirty="0" err="1"/>
                <a:t>напівавтономна</a:t>
              </a:r>
              <a:r>
                <a:rPr lang="uk-UA" dirty="0"/>
                <a:t> провінція Індонезії, розташована в крайній північній частині Суматри.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1556</TotalTime>
  <Words>1096</Words>
  <Application>Microsoft Office PowerPoint</Application>
  <PresentationFormat>Широкоэкранный</PresentationFormat>
  <Paragraphs>96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Aharoni</vt:lpstr>
      <vt:lpstr>Arial</vt:lpstr>
      <vt:lpstr>Arial Black</vt:lpstr>
      <vt:lpstr>Calibri</vt:lpstr>
      <vt:lpstr>Calibri Light</vt:lpstr>
      <vt:lpstr>Wingdings</vt:lpstr>
      <vt:lpstr>Office Theme</vt:lpstr>
      <vt:lpstr>Державно-територіальний устрій Індонезії</vt:lpstr>
      <vt:lpstr>Презентация PowerPoint</vt:lpstr>
      <vt:lpstr>Історія </vt:lpstr>
      <vt:lpstr>Адміністративний поділ </vt:lpstr>
      <vt:lpstr>Презентация PowerPoint</vt:lpstr>
      <vt:lpstr>Джакарта</vt:lpstr>
      <vt:lpstr>Особливий округ Джок'якарта</vt:lpstr>
      <vt:lpstr>Адміністративний поділ </vt:lpstr>
      <vt:lpstr>Адміністративний поділ </vt:lpstr>
      <vt:lpstr>Адміністративний поділ </vt:lpstr>
      <vt:lpstr>Адміністративний поділ </vt:lpstr>
      <vt:lpstr>Адміністративний поділ </vt:lpstr>
      <vt:lpstr>Адміністративний поділ </vt:lpstr>
      <vt:lpstr>Міста</vt:lpstr>
      <vt:lpstr>Столиця Індонезії </vt:lpstr>
      <vt:lpstr>Поселення – великі  міста </vt:lpstr>
      <vt:lpstr>Села</vt:lpstr>
      <vt:lpstr>Села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admin</cp:lastModifiedBy>
  <cp:revision>26</cp:revision>
  <dcterms:created xsi:type="dcterms:W3CDTF">2019-08-22T12:46:47Z</dcterms:created>
  <dcterms:modified xsi:type="dcterms:W3CDTF">2020-04-24T13:31:20Z</dcterms:modified>
</cp:coreProperties>
</file>